
<file path=[Content_Types].xml><?xml version="1.0" encoding="utf-8"?>
<Types xmlns="http://schemas.openxmlformats.org/package/2006/content-types">
  <Default ContentType="image/png" Extension="png"/>
  <Default ContentType="application/vnd.openxmlformats-package.relationships+xml" Extension="rels"/>
  <Default ContentType="application/xml" Extension="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viewProps+xml" PartName="/ppt/view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7da581fe7d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7da581fe7d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i="1" lang="en" sz="1200">
                <a:solidFill>
                  <a:schemeClr val="dk2"/>
                </a:solidFill>
                <a:highlight>
                  <a:schemeClr val="lt1"/>
                </a:highlight>
                <a:latin typeface="Calibri"/>
                <a:ea typeface="Calibri"/>
                <a:cs typeface="Calibri"/>
                <a:sym typeface="Calibri"/>
              </a:rPr>
              <a:t>In Fall 18 tutoring centers across campus came together in a </a:t>
            </a:r>
            <a:r>
              <a:rPr i="1" lang="en" sz="1200">
                <a:solidFill>
                  <a:schemeClr val="dk2"/>
                </a:solidFill>
                <a:highlight>
                  <a:schemeClr val="lt1"/>
                </a:highlight>
                <a:latin typeface="Calibri"/>
                <a:ea typeface="Calibri"/>
                <a:cs typeface="Calibri"/>
                <a:sym typeface="Calibri"/>
              </a:rPr>
              <a:t>concerted</a:t>
            </a:r>
            <a:r>
              <a:rPr i="1" lang="en" sz="1200">
                <a:solidFill>
                  <a:schemeClr val="dk2"/>
                </a:solidFill>
                <a:highlight>
                  <a:schemeClr val="lt1"/>
                </a:highlight>
                <a:latin typeface="Calibri"/>
                <a:ea typeface="Calibri"/>
                <a:cs typeface="Calibri"/>
                <a:sym typeface="Calibri"/>
              </a:rPr>
              <a:t> effort to collect and report on tutoring activity across campus.</a:t>
            </a:r>
            <a:endParaRPr i="1" sz="1200">
              <a:solidFill>
                <a:schemeClr val="dk2"/>
              </a:solidFill>
              <a:highlight>
                <a:schemeClr val="lt1"/>
              </a:highlight>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7e7ede4c2e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7e7ede4c2e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a:solidFill>
                  <a:schemeClr val="dk2"/>
                </a:solidFill>
              </a:rPr>
              <a:t>There are nine centers that make up our tutoring cohort, and some of their data is represented here.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2"/>
              </a:buClr>
              <a:buSzPts val="1100"/>
              <a:buFont typeface="Arial"/>
              <a:buNone/>
            </a:pPr>
            <a:r>
              <a:rPr lang="en"/>
              <a:t>When we began this effort in Fall 2018, only five centers chose to participate in data collection through TARP, which ITS built specifically for us. Since then, we have added three more campus tutoring centers to the system, resulting in a 257% increase in reported activity from Fa18 - Fa19.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7e5d15d65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7e5d15d65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TARP has allowed us to measure our overall center </a:t>
            </a:r>
            <a:r>
              <a:rPr lang="en">
                <a:solidFill>
                  <a:schemeClr val="dk2"/>
                </a:solidFill>
              </a:rPr>
              <a:t>efficiency</a:t>
            </a:r>
            <a:r>
              <a:rPr lang="en">
                <a:solidFill>
                  <a:schemeClr val="dk2"/>
                </a:solidFill>
              </a:rPr>
              <a:t>. This 117% increase in </a:t>
            </a:r>
            <a:r>
              <a:rPr lang="en">
                <a:solidFill>
                  <a:schemeClr val="dk2"/>
                </a:solidFill>
              </a:rPr>
              <a:t>efficiency</a:t>
            </a:r>
            <a:r>
              <a:rPr lang="en">
                <a:solidFill>
                  <a:schemeClr val="dk2"/>
                </a:solidFill>
              </a:rPr>
              <a:t> reflects </a:t>
            </a:r>
            <a:r>
              <a:rPr lang="en">
                <a:solidFill>
                  <a:schemeClr val="dk2"/>
                </a:solidFill>
              </a:rPr>
              <a:t>individual</a:t>
            </a:r>
            <a:r>
              <a:rPr lang="en">
                <a:solidFill>
                  <a:schemeClr val="dk2"/>
                </a:solidFill>
              </a:rPr>
              <a:t> and group tutoring across all centers from Fa 2018 - Fa  2019. We’ve also been able to measure individual tutor </a:t>
            </a:r>
            <a:r>
              <a:rPr lang="en">
                <a:solidFill>
                  <a:schemeClr val="dk2"/>
                </a:solidFill>
              </a:rPr>
              <a:t>efficiency</a:t>
            </a:r>
            <a:r>
              <a:rPr lang="en">
                <a:solidFill>
                  <a:schemeClr val="dk2"/>
                </a:solidFill>
              </a:rPr>
              <a:t>, which has allowed us to weigh the </a:t>
            </a:r>
            <a:r>
              <a:rPr lang="en">
                <a:solidFill>
                  <a:schemeClr val="dk2"/>
                </a:solidFill>
              </a:rPr>
              <a:t>usefulness</a:t>
            </a:r>
            <a:r>
              <a:rPr lang="en">
                <a:solidFill>
                  <a:schemeClr val="dk2"/>
                </a:solidFill>
              </a:rPr>
              <a:t> of learning groups over one-to-one tutoring. This 215% increase is just one example of the impact that a learning group leader can have in the participation of students enrolled in a high challenge course. </a:t>
            </a:r>
            <a:endParaRPr sz="1000">
              <a:solidFill>
                <a:schemeClr val="dk2"/>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7da581fe7d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7da581fe7d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numbers represent participation between faculty, Learning Support Services, and the Writing Center for the AY 19/20 so far. Workshops include  skills workshops, and Don’t Cancel Class sessions led by center tutors.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7ea6205553_1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7ea6205553_1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a:solidFill>
                  <a:schemeClr val="dk2"/>
                </a:solidFill>
              </a:rPr>
              <a:t>Since tracking our data, our centers have been able to request additional resources, including space which has already resulted in the move of Learning Support services from one classroom to the third floor of the Library.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7e7ede4c2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7e7ede4c2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a:solidFill>
                  <a:schemeClr val="dk2"/>
                </a:solidFill>
              </a:rPr>
              <a:t>A partnership with Creative Services allowed us to streamline the website, and create a </a:t>
            </a:r>
            <a:r>
              <a:rPr lang="en">
                <a:solidFill>
                  <a:schemeClr val="dk2"/>
                </a:solidFill>
              </a:rPr>
              <a:t>cumulative</a:t>
            </a:r>
            <a:r>
              <a:rPr lang="en">
                <a:solidFill>
                  <a:schemeClr val="dk2"/>
                </a:solidFill>
              </a:rPr>
              <a:t> tutoring page that allows students and advisors to more quickly find tutoring schedules for all of our learning centers.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7da581fe7d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7da581fe7d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2"/>
                </a:solidFill>
              </a:rPr>
              <a:t>After running a report in Illume Impact, we found that students who participate in tutoring receive a 4.27% lift in persistence as compared to students who don’t participate in tutoring. This is compared to a national average of 1.98% lift in persistence for first-year students. This number jumps to over 10% for white males, readmit students, and students in the bottom quartile.</a:t>
            </a:r>
            <a:endParaRPr>
              <a:solidFill>
                <a:schemeClr val="dk2"/>
              </a:solidFill>
            </a:endParaRPr>
          </a:p>
          <a:p>
            <a:pPr indent="0" lvl="0" marL="0" rtl="0" algn="l">
              <a:lnSpc>
                <a:spcPct val="115000"/>
              </a:lnSpc>
              <a:spcBef>
                <a:spcPts val="1600"/>
              </a:spcBef>
              <a:spcAft>
                <a:spcPts val="0"/>
              </a:spcAft>
              <a:buClr>
                <a:schemeClr val="dk2"/>
              </a:buClr>
              <a:buSzPts val="1100"/>
              <a:buFont typeface="Arial"/>
              <a:buNone/>
            </a:pPr>
            <a:r>
              <a:t/>
            </a:r>
            <a:endParaRPr>
              <a:solidFill>
                <a:schemeClr val="dk2"/>
              </a:solidFill>
            </a:endParaRPr>
          </a:p>
          <a:p>
            <a:pPr indent="0" lvl="0" marL="0" rtl="0" algn="l">
              <a:spcBef>
                <a:spcPts val="160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7e7ede4c2e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7e7ede4c2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TARP, the Tutoring and Assessment Reporting Program has continued to grow with us. </a:t>
            </a:r>
            <a:r>
              <a:rPr lang="en"/>
              <a:t>We wouldn’t have been able to collect or report on any of the data mentioned here without our working relationship with IT.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3"/>
        </a:solidFill>
      </p:bgPr>
    </p:bg>
    <p:spTree>
      <p:nvGrpSpPr>
        <p:cNvPr id="9"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7343003"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7801210"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7801210"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8259418"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8259418"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8259418"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8717625"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8717625"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8717625" y="3409675"/>
                <a:ext cx="316800" cy="1732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8717625"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 name="Google Shape;29;p2"/>
          <p:cNvGrpSpPr/>
          <p:nvPr/>
        </p:nvGrpSpPr>
        <p:grpSpPr>
          <a:xfrm>
            <a:off x="5043503" y="0"/>
            <a:ext cx="3814072"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rot="5400000">
                <a:off x="6725724" y="2701260"/>
                <a:ext cx="1208100" cy="1208100"/>
              </a:xfrm>
              <a:prstGeom prst="pie">
                <a:avLst>
                  <a:gd fmla="val 8244818" name="adj1"/>
                  <a:gd fmla="val 16246175"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2"/>
            <p:cNvSpPr/>
            <p:nvPr/>
          </p:nvSpPr>
          <p:spPr>
            <a:xfrm>
              <a:off x="8460975" y="1817775"/>
              <a:ext cx="396600" cy="396600"/>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rot="-8647347">
                <a:off x="7831319" y="285616"/>
                <a:ext cx="388018" cy="388018"/>
              </a:xfrm>
              <a:prstGeom prst="pie">
                <a:avLst>
                  <a:gd fmla="val 19376841" name="adj1"/>
                  <a:gd fmla="val 12313574"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5399795" y="360281"/>
              <a:ext cx="2577000" cy="2577000"/>
            </a:xfrm>
            <a:prstGeom prst="pie">
              <a:avLst>
                <a:gd fmla="val 8801158"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5399795" y="356358"/>
              <a:ext cx="2577000" cy="2577000"/>
            </a:xfrm>
            <a:prstGeom prst="pie">
              <a:avLst>
                <a:gd fmla="val 1255410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rot="-9830444">
              <a:off x="6469759" y="3480727"/>
              <a:ext cx="320148" cy="320148"/>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 name="Google Shape;46;p2"/>
          <p:cNvSpPr txBox="1"/>
          <p:nvPr>
            <p:ph type="ctrTitle"/>
          </p:nvPr>
        </p:nvSpPr>
        <p:spPr>
          <a:xfrm>
            <a:off x="824000" y="1613813"/>
            <a:ext cx="4255500" cy="18729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47" name="Google Shape;47;p2"/>
          <p:cNvSpPr txBox="1"/>
          <p:nvPr>
            <p:ph idx="1" type="subTitle"/>
          </p:nvPr>
        </p:nvSpPr>
        <p:spPr>
          <a:xfrm>
            <a:off x="824000" y="3596300"/>
            <a:ext cx="4255500" cy="695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48" name="Google Shape;48;p2"/>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3"/>
        </a:solidFill>
      </p:bgPr>
    </p:bg>
    <p:spTree>
      <p:nvGrpSpPr>
        <p:cNvPr id="141" name="Shape 141"/>
        <p:cNvGrpSpPr/>
        <p:nvPr/>
      </p:nvGrpSpPr>
      <p:grpSpPr>
        <a:xfrm>
          <a:off x="0" y="0"/>
          <a:ext cx="0" cy="0"/>
          <a:chOff x="0" y="0"/>
          <a:chExt cx="0" cy="0"/>
        </a:xfrm>
      </p:grpSpPr>
      <p:grpSp>
        <p:nvGrpSpPr>
          <p:cNvPr id="142" name="Google Shape;142;p11"/>
          <p:cNvGrpSpPr/>
          <p:nvPr/>
        </p:nvGrpSpPr>
        <p:grpSpPr>
          <a:xfrm>
            <a:off x="52" y="4099200"/>
            <a:ext cx="9144036"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
              <p:cNvSpPr/>
              <p:nvPr/>
            </p:nvSpPr>
            <p:spPr>
              <a:xfrm flipH="1">
                <a:off x="2688737" y="4091380"/>
                <a:ext cx="2319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
              <p:cNvSpPr/>
              <p:nvPr/>
            </p:nvSpPr>
            <p:spPr>
              <a:xfrm flipH="1">
                <a:off x="185675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p:nvPr/>
            </p:nvSpPr>
            <p:spPr>
              <a:xfrm flipH="1">
                <a:off x="185675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1"/>
              <p:cNvSpPr/>
              <p:nvPr/>
            </p:nvSpPr>
            <p:spPr>
              <a:xfrm flipH="1">
                <a:off x="1856753"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1"/>
              <p:cNvSpPr/>
              <p:nvPr/>
            </p:nvSpPr>
            <p:spPr>
              <a:xfrm flipH="1">
                <a:off x="185675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1"/>
              <p:cNvSpPr/>
              <p:nvPr/>
            </p:nvSpPr>
            <p:spPr>
              <a:xfrm flipH="1">
                <a:off x="2228107"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1"/>
              <p:cNvSpPr/>
              <p:nvPr/>
            </p:nvSpPr>
            <p:spPr>
              <a:xfrm flipH="1">
                <a:off x="222810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p:nvPr/>
            </p:nvSpPr>
            <p:spPr>
              <a:xfrm flipH="1">
                <a:off x="222810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1"/>
              <p:cNvSpPr/>
              <p:nvPr/>
            </p:nvSpPr>
            <p:spPr>
              <a:xfrm flipH="1">
                <a:off x="259946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p:nvPr/>
            </p:nvSpPr>
            <p:spPr>
              <a:xfrm flipH="1">
                <a:off x="259946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p:nvPr/>
            </p:nvSpPr>
            <p:spPr>
              <a:xfrm flipH="1">
                <a:off x="334217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p:nvPr/>
            </p:nvSpPr>
            <p:spPr>
              <a:xfrm flipH="1">
                <a:off x="334217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
              <p:cNvSpPr/>
              <p:nvPr/>
            </p:nvSpPr>
            <p:spPr>
              <a:xfrm flipH="1">
                <a:off x="3342171"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
              <p:cNvSpPr/>
              <p:nvPr/>
            </p:nvSpPr>
            <p:spPr>
              <a:xfrm flipH="1">
                <a:off x="334217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
              <p:cNvSpPr/>
              <p:nvPr/>
            </p:nvSpPr>
            <p:spPr>
              <a:xfrm flipH="1">
                <a:off x="3713525"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1"/>
              <p:cNvSpPr/>
              <p:nvPr/>
            </p:nvSpPr>
            <p:spPr>
              <a:xfrm flipH="1">
                <a:off x="371352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1"/>
              <p:cNvSpPr/>
              <p:nvPr/>
            </p:nvSpPr>
            <p:spPr>
              <a:xfrm flipH="1">
                <a:off x="371352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1"/>
              <p:cNvSpPr/>
              <p:nvPr/>
            </p:nvSpPr>
            <p:spPr>
              <a:xfrm flipH="1">
                <a:off x="148539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1"/>
              <p:cNvSpPr/>
              <p:nvPr/>
            </p:nvSpPr>
            <p:spPr>
              <a:xfrm flipH="1">
                <a:off x="148539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1"/>
              <p:cNvSpPr/>
              <p:nvPr/>
            </p:nvSpPr>
            <p:spPr>
              <a:xfrm flipH="1">
                <a:off x="148539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p:nvPr/>
            </p:nvSpPr>
            <p:spPr>
              <a:xfrm flipH="1">
                <a:off x="40848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1"/>
              <p:cNvSpPr/>
              <p:nvPr/>
            </p:nvSpPr>
            <p:spPr>
              <a:xfrm flipH="1">
                <a:off x="40848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1"/>
              <p:cNvSpPr/>
              <p:nvPr/>
            </p:nvSpPr>
            <p:spPr>
              <a:xfrm flipH="1">
                <a:off x="297081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
              <p:cNvSpPr/>
              <p:nvPr/>
            </p:nvSpPr>
            <p:spPr>
              <a:xfrm flipH="1">
                <a:off x="297081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
              <p:cNvSpPr/>
              <p:nvPr/>
            </p:nvSpPr>
            <p:spPr>
              <a:xfrm flipH="1">
                <a:off x="297081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1"/>
              <p:cNvSpPr/>
              <p:nvPr/>
            </p:nvSpPr>
            <p:spPr>
              <a:xfrm flipH="1">
                <a:off x="445623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p:nvPr/>
            </p:nvSpPr>
            <p:spPr>
              <a:xfrm flipH="1">
                <a:off x="445623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1"/>
              <p:cNvSpPr/>
              <p:nvPr/>
            </p:nvSpPr>
            <p:spPr>
              <a:xfrm flipH="1">
                <a:off x="445623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
              <p:cNvSpPr/>
              <p:nvPr/>
            </p:nvSpPr>
            <p:spPr>
              <a:xfrm flipH="1">
                <a:off x="48275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1"/>
              <p:cNvSpPr/>
              <p:nvPr/>
            </p:nvSpPr>
            <p:spPr>
              <a:xfrm flipH="1">
                <a:off x="48275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p:nvPr/>
            </p:nvSpPr>
            <p:spPr>
              <a:xfrm flipH="1">
                <a:off x="4827588"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
              <p:cNvSpPr/>
              <p:nvPr/>
            </p:nvSpPr>
            <p:spPr>
              <a:xfrm flipH="1">
                <a:off x="48275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1"/>
              <p:cNvSpPr/>
              <p:nvPr/>
            </p:nvSpPr>
            <p:spPr>
              <a:xfrm flipH="1">
                <a:off x="519894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
              <p:cNvSpPr/>
              <p:nvPr/>
            </p:nvSpPr>
            <p:spPr>
              <a:xfrm flipH="1">
                <a:off x="519894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
              <p:cNvSpPr/>
              <p:nvPr/>
            </p:nvSpPr>
            <p:spPr>
              <a:xfrm flipH="1">
                <a:off x="519894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
              <p:cNvSpPr/>
              <p:nvPr/>
            </p:nvSpPr>
            <p:spPr>
              <a:xfrm flipH="1">
                <a:off x="557029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p:nvPr/>
            </p:nvSpPr>
            <p:spPr>
              <a:xfrm flipH="1">
                <a:off x="557029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p:nvPr/>
            </p:nvSpPr>
            <p:spPr>
              <a:xfrm flipH="1">
                <a:off x="5941652"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p:nvPr/>
            </p:nvSpPr>
            <p:spPr>
              <a:xfrm flipH="1">
                <a:off x="594165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p:nvPr/>
            </p:nvSpPr>
            <p:spPr>
              <a:xfrm flipH="1">
                <a:off x="594165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flipH="1">
                <a:off x="631300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p:nvPr/>
            </p:nvSpPr>
            <p:spPr>
              <a:xfrm flipH="1">
                <a:off x="631300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p:nvPr/>
            </p:nvSpPr>
            <p:spPr>
              <a:xfrm flipH="1">
                <a:off x="6313006"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1"/>
              <p:cNvSpPr/>
              <p:nvPr/>
            </p:nvSpPr>
            <p:spPr>
              <a:xfrm flipH="1">
                <a:off x="631300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1"/>
              <p:cNvSpPr/>
              <p:nvPr/>
            </p:nvSpPr>
            <p:spPr>
              <a:xfrm flipH="1">
                <a:off x="668436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1"/>
              <p:cNvSpPr/>
              <p:nvPr/>
            </p:nvSpPr>
            <p:spPr>
              <a:xfrm flipH="1">
                <a:off x="668436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1"/>
              <p:cNvSpPr/>
              <p:nvPr/>
            </p:nvSpPr>
            <p:spPr>
              <a:xfrm flipH="1">
                <a:off x="668436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1"/>
              <p:cNvSpPr/>
              <p:nvPr/>
            </p:nvSpPr>
            <p:spPr>
              <a:xfrm flipH="1">
                <a:off x="705571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
              <p:cNvSpPr/>
              <p:nvPr/>
            </p:nvSpPr>
            <p:spPr>
              <a:xfrm flipH="1">
                <a:off x="705571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1"/>
              <p:cNvSpPr/>
              <p:nvPr/>
            </p:nvSpPr>
            <p:spPr>
              <a:xfrm flipH="1">
                <a:off x="779842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
              <p:cNvSpPr/>
              <p:nvPr/>
            </p:nvSpPr>
            <p:spPr>
              <a:xfrm flipH="1">
                <a:off x="779842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1"/>
              <p:cNvSpPr/>
              <p:nvPr/>
            </p:nvSpPr>
            <p:spPr>
              <a:xfrm flipH="1">
                <a:off x="7798424"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1"/>
              <p:cNvSpPr/>
              <p:nvPr/>
            </p:nvSpPr>
            <p:spPr>
              <a:xfrm flipH="1">
                <a:off x="779842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
              <p:cNvSpPr/>
              <p:nvPr/>
            </p:nvSpPr>
            <p:spPr>
              <a:xfrm flipH="1">
                <a:off x="8169779"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1"/>
              <p:cNvSpPr/>
              <p:nvPr/>
            </p:nvSpPr>
            <p:spPr>
              <a:xfrm flipH="1">
                <a:off x="81697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
              <p:cNvSpPr/>
              <p:nvPr/>
            </p:nvSpPr>
            <p:spPr>
              <a:xfrm flipH="1">
                <a:off x="81697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
              <p:cNvSpPr/>
              <p:nvPr/>
            </p:nvSpPr>
            <p:spPr>
              <a:xfrm flipH="1">
                <a:off x="7427070"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1"/>
              <p:cNvSpPr/>
              <p:nvPr/>
            </p:nvSpPr>
            <p:spPr>
              <a:xfrm flipH="1">
                <a:off x="7427070"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1"/>
              <p:cNvSpPr/>
              <p:nvPr/>
            </p:nvSpPr>
            <p:spPr>
              <a:xfrm flipH="1">
                <a:off x="7427070"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1"/>
              <p:cNvSpPr/>
              <p:nvPr/>
            </p:nvSpPr>
            <p:spPr>
              <a:xfrm flipH="1">
                <a:off x="854113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
              <p:cNvSpPr/>
              <p:nvPr/>
            </p:nvSpPr>
            <p:spPr>
              <a:xfrm flipH="1">
                <a:off x="854113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flipH="1">
                <a:off x="89124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
              <p:cNvSpPr/>
              <p:nvPr/>
            </p:nvSpPr>
            <p:spPr>
              <a:xfrm flipH="1">
                <a:off x="89124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
              <p:cNvSpPr/>
              <p:nvPr/>
            </p:nvSpPr>
            <p:spPr>
              <a:xfrm flipH="1">
                <a:off x="89124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68" name="Google Shape;268;p11"/>
          <p:cNvSpPr txBox="1"/>
          <p:nvPr>
            <p:ph hasCustomPrompt="1" type="title"/>
          </p:nvPr>
        </p:nvSpPr>
        <p:spPr>
          <a:xfrm>
            <a:off x="1388625" y="772725"/>
            <a:ext cx="6366900" cy="18633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p:nvPr>
            <p:ph idx="1" type="body"/>
          </p:nvPr>
        </p:nvSpPr>
        <p:spPr>
          <a:xfrm>
            <a:off x="1388625" y="2712300"/>
            <a:ext cx="6366900" cy="1111200"/>
          </a:xfrm>
          <a:prstGeom prst="rect">
            <a:avLst/>
          </a:prstGeom>
        </p:spPr>
        <p:txBody>
          <a:bodyPr anchorCtr="0" anchor="t" bIns="91425" lIns="91425" spcFirstLastPara="1" rIns="91425" wrap="square" tIns="91425">
            <a:noAutofit/>
          </a:bodyPr>
          <a:lstStyle>
            <a:lvl1pPr indent="-311150" lvl="0" marL="457200" algn="ctr">
              <a:spcBef>
                <a:spcPts val="0"/>
              </a:spcBef>
              <a:spcAft>
                <a:spcPts val="0"/>
              </a:spcAft>
              <a:buClr>
                <a:schemeClr val="lt1"/>
              </a:buClr>
              <a:buSzPts val="1300"/>
              <a:buChar char="●"/>
              <a:defRPr>
                <a:solidFill>
                  <a:schemeClr val="lt1"/>
                </a:solidFill>
              </a:defRPr>
            </a:lvl1pPr>
            <a:lvl2pPr indent="-298450" lvl="1" marL="914400" algn="ctr">
              <a:spcBef>
                <a:spcPts val="1600"/>
              </a:spcBef>
              <a:spcAft>
                <a:spcPts val="0"/>
              </a:spcAft>
              <a:buClr>
                <a:schemeClr val="lt1"/>
              </a:buClr>
              <a:buSzPts val="1100"/>
              <a:buChar char="○"/>
              <a:defRPr>
                <a:solidFill>
                  <a:schemeClr val="lt1"/>
                </a:solidFill>
              </a:defRPr>
            </a:lvl2pPr>
            <a:lvl3pPr indent="-298450" lvl="2" marL="1371600" algn="ctr">
              <a:spcBef>
                <a:spcPts val="1600"/>
              </a:spcBef>
              <a:spcAft>
                <a:spcPts val="0"/>
              </a:spcAft>
              <a:buClr>
                <a:schemeClr val="lt1"/>
              </a:buClr>
              <a:buSzPts val="1100"/>
              <a:buChar char="■"/>
              <a:defRPr>
                <a:solidFill>
                  <a:schemeClr val="lt1"/>
                </a:solidFill>
              </a:defRPr>
            </a:lvl3pPr>
            <a:lvl4pPr indent="-298450" lvl="3" marL="1828800" algn="ctr">
              <a:spcBef>
                <a:spcPts val="1600"/>
              </a:spcBef>
              <a:spcAft>
                <a:spcPts val="0"/>
              </a:spcAft>
              <a:buClr>
                <a:schemeClr val="lt1"/>
              </a:buClr>
              <a:buSzPts val="1100"/>
              <a:buChar char="●"/>
              <a:defRPr>
                <a:solidFill>
                  <a:schemeClr val="lt1"/>
                </a:solidFill>
              </a:defRPr>
            </a:lvl4pPr>
            <a:lvl5pPr indent="-298450" lvl="4" marL="2286000" algn="ctr">
              <a:spcBef>
                <a:spcPts val="1600"/>
              </a:spcBef>
              <a:spcAft>
                <a:spcPts val="0"/>
              </a:spcAft>
              <a:buClr>
                <a:schemeClr val="lt1"/>
              </a:buClr>
              <a:buSzPts val="1100"/>
              <a:buChar char="○"/>
              <a:defRPr>
                <a:solidFill>
                  <a:schemeClr val="lt1"/>
                </a:solidFill>
              </a:defRPr>
            </a:lvl5pPr>
            <a:lvl6pPr indent="-298450" lvl="5" marL="2743200" algn="ctr">
              <a:spcBef>
                <a:spcPts val="1600"/>
              </a:spcBef>
              <a:spcAft>
                <a:spcPts val="0"/>
              </a:spcAft>
              <a:buClr>
                <a:schemeClr val="lt1"/>
              </a:buClr>
              <a:buSzPts val="1100"/>
              <a:buChar char="■"/>
              <a:defRPr>
                <a:solidFill>
                  <a:schemeClr val="lt1"/>
                </a:solidFill>
              </a:defRPr>
            </a:lvl6pPr>
            <a:lvl7pPr indent="-298450" lvl="6" marL="3200400" algn="ctr">
              <a:spcBef>
                <a:spcPts val="1600"/>
              </a:spcBef>
              <a:spcAft>
                <a:spcPts val="0"/>
              </a:spcAft>
              <a:buClr>
                <a:schemeClr val="lt1"/>
              </a:buClr>
              <a:buSzPts val="1100"/>
              <a:buChar char="●"/>
              <a:defRPr>
                <a:solidFill>
                  <a:schemeClr val="lt1"/>
                </a:solidFill>
              </a:defRPr>
            </a:lvl7pPr>
            <a:lvl8pPr indent="-298450" lvl="7" marL="3657600" algn="ctr">
              <a:spcBef>
                <a:spcPts val="1600"/>
              </a:spcBef>
              <a:spcAft>
                <a:spcPts val="0"/>
              </a:spcAft>
              <a:buClr>
                <a:schemeClr val="lt1"/>
              </a:buClr>
              <a:buSzPts val="1100"/>
              <a:buChar char="○"/>
              <a:defRPr>
                <a:solidFill>
                  <a:schemeClr val="lt1"/>
                </a:solidFill>
              </a:defRPr>
            </a:lvl8pPr>
            <a:lvl9pPr indent="-298450" lvl="8" marL="4114800" algn="ctr">
              <a:spcBef>
                <a:spcPts val="1600"/>
              </a:spcBef>
              <a:spcAft>
                <a:spcPts val="1600"/>
              </a:spcAft>
              <a:buClr>
                <a:schemeClr val="lt1"/>
              </a:buClr>
              <a:buSzPts val="1100"/>
              <a:buChar char="■"/>
              <a:defRPr>
                <a:solidFill>
                  <a:schemeClr val="lt1"/>
                </a:solidFill>
              </a:defRPr>
            </a:lvl9pPr>
          </a:lstStyle>
          <a:p/>
        </p:txBody>
      </p:sp>
      <p:sp>
        <p:nvSpPr>
          <p:cNvPr id="270" name="Google Shape;270;p11"/>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71" name="Shape 271"/>
        <p:cNvGrpSpPr/>
        <p:nvPr/>
      </p:nvGrpSpPr>
      <p:grpSpPr>
        <a:xfrm>
          <a:off x="0" y="0"/>
          <a:ext cx="0" cy="0"/>
          <a:chOff x="0" y="0"/>
          <a:chExt cx="0" cy="0"/>
        </a:xfrm>
      </p:grpSpPr>
      <p:sp>
        <p:nvSpPr>
          <p:cNvPr id="272" name="Google Shape;272;p12"/>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49" name="Shape 49"/>
        <p:cNvGrpSpPr/>
        <p:nvPr/>
      </p:nvGrpSpPr>
      <p:grpSpPr>
        <a:xfrm>
          <a:off x="0" y="0"/>
          <a:ext cx="0" cy="0"/>
          <a:chOff x="0" y="0"/>
          <a:chExt cx="0" cy="0"/>
        </a:xfrm>
      </p:grpSpPr>
      <p:grpSp>
        <p:nvGrpSpPr>
          <p:cNvPr id="50" name="Google Shape;50;p3"/>
          <p:cNvGrpSpPr/>
          <p:nvPr/>
        </p:nvGrpSpPr>
        <p:grpSpPr>
          <a:xfrm>
            <a:off x="146769" y="3406"/>
            <a:ext cx="1233215"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rot="10800000">
                <a:off x="1063183"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rot="10800000">
                <a:off x="604976"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rot="10800000">
                <a:off x="604976"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rot="10800000">
                <a:off x="146769" y="3441"/>
                <a:ext cx="316800" cy="1384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rot="10800000">
                <a:off x="146769"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rot="10800000">
                <a:off x="146769"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3" name="Google Shape;63;p3"/>
          <p:cNvGrpSpPr/>
          <p:nvPr/>
        </p:nvGrpSpPr>
        <p:grpSpPr>
          <a:xfrm>
            <a:off x="6775084" y="2904008"/>
            <a:ext cx="2186148"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6775084"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7367299"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7367299"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7959516"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7959516"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7959516"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8551731"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8551731"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8551731" y="2904008"/>
                <a:ext cx="409500" cy="22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8551731"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2" name="Google Shape;82;p3"/>
          <p:cNvSpPr txBox="1"/>
          <p:nvPr>
            <p:ph type="title"/>
          </p:nvPr>
        </p:nvSpPr>
        <p:spPr>
          <a:xfrm>
            <a:off x="824000" y="1613825"/>
            <a:ext cx="5857800" cy="18729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83" name="Google Shape;83;p3"/>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84" name="Shape 84"/>
        <p:cNvGrpSpPr/>
        <p:nvPr/>
      </p:nvGrpSpPr>
      <p:grpSpPr>
        <a:xfrm>
          <a:off x="0" y="0"/>
          <a:ext cx="0" cy="0"/>
          <a:chOff x="0" y="0"/>
          <a:chExt cx="0" cy="0"/>
        </a:xfrm>
      </p:grpSpPr>
      <p:grpSp>
        <p:nvGrpSpPr>
          <p:cNvPr id="85" name="Google Shape;85;p4"/>
          <p:cNvGrpSpPr/>
          <p:nvPr/>
        </p:nvGrpSpPr>
        <p:grpSpPr>
          <a:xfrm>
            <a:off x="625966" y="299376"/>
            <a:ext cx="999312" cy="999312"/>
            <a:chOff x="348199" y="179450"/>
            <a:chExt cx="1116300" cy="1116300"/>
          </a:xfrm>
        </p:grpSpPr>
        <p:sp>
          <p:nvSpPr>
            <p:cNvPr id="86" name="Google Shape;86;p4"/>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 name="Google Shape;88;p4"/>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9" name="Google Shape;89;p4"/>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0" name="Google Shape;90;p4"/>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91" name="Shape 91"/>
        <p:cNvGrpSpPr/>
        <p:nvPr/>
      </p:nvGrpSpPr>
      <p:grpSpPr>
        <a:xfrm>
          <a:off x="0" y="0"/>
          <a:ext cx="0" cy="0"/>
          <a:chOff x="0" y="0"/>
          <a:chExt cx="0" cy="0"/>
        </a:xfrm>
      </p:grpSpPr>
      <p:grpSp>
        <p:nvGrpSpPr>
          <p:cNvPr id="92" name="Google Shape;92;p5"/>
          <p:cNvGrpSpPr/>
          <p:nvPr/>
        </p:nvGrpSpPr>
        <p:grpSpPr>
          <a:xfrm>
            <a:off x="625966" y="299376"/>
            <a:ext cx="999312" cy="999312"/>
            <a:chOff x="348199" y="179450"/>
            <a:chExt cx="1116300" cy="1116300"/>
          </a:xfrm>
        </p:grpSpPr>
        <p:sp>
          <p:nvSpPr>
            <p:cNvPr id="93" name="Google Shape;93;p5"/>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5"/>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5"/>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6" name="Google Shape;96;p5"/>
          <p:cNvSpPr txBox="1"/>
          <p:nvPr>
            <p:ph idx="1" type="body"/>
          </p:nvPr>
        </p:nvSpPr>
        <p:spPr>
          <a:xfrm>
            <a:off x="1303800" y="1990050"/>
            <a:ext cx="3430500" cy="25416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7" name="Google Shape;97;p5"/>
          <p:cNvSpPr txBox="1"/>
          <p:nvPr>
            <p:ph idx="2" type="body"/>
          </p:nvPr>
        </p:nvSpPr>
        <p:spPr>
          <a:xfrm>
            <a:off x="4903650" y="1990050"/>
            <a:ext cx="3430500" cy="25416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8" name="Google Shape;98;p5"/>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9" name="Shape 99"/>
        <p:cNvGrpSpPr/>
        <p:nvPr/>
      </p:nvGrpSpPr>
      <p:grpSpPr>
        <a:xfrm>
          <a:off x="0" y="0"/>
          <a:ext cx="0" cy="0"/>
          <a:chOff x="0" y="0"/>
          <a:chExt cx="0" cy="0"/>
        </a:xfrm>
      </p:grpSpPr>
      <p:grpSp>
        <p:nvGrpSpPr>
          <p:cNvPr id="100" name="Google Shape;100;p6"/>
          <p:cNvGrpSpPr/>
          <p:nvPr/>
        </p:nvGrpSpPr>
        <p:grpSpPr>
          <a:xfrm>
            <a:off x="625966" y="299376"/>
            <a:ext cx="999312" cy="999312"/>
            <a:chOff x="348199" y="179450"/>
            <a:chExt cx="1116300" cy="1116300"/>
          </a:xfrm>
        </p:grpSpPr>
        <p:sp>
          <p:nvSpPr>
            <p:cNvPr id="101" name="Google Shape;101;p6"/>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6"/>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6"/>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4" name="Google Shape;104;p6"/>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05" name="Shape 105"/>
        <p:cNvGrpSpPr/>
        <p:nvPr/>
      </p:nvGrpSpPr>
      <p:grpSpPr>
        <a:xfrm>
          <a:off x="0" y="0"/>
          <a:ext cx="0" cy="0"/>
          <a:chOff x="0" y="0"/>
          <a:chExt cx="0" cy="0"/>
        </a:xfrm>
      </p:grpSpPr>
      <p:grpSp>
        <p:nvGrpSpPr>
          <p:cNvPr id="106" name="Google Shape;106;p7"/>
          <p:cNvGrpSpPr/>
          <p:nvPr/>
        </p:nvGrpSpPr>
        <p:grpSpPr>
          <a:xfrm>
            <a:off x="625966" y="299376"/>
            <a:ext cx="999312" cy="999312"/>
            <a:chOff x="348199" y="179450"/>
            <a:chExt cx="1116300" cy="1116300"/>
          </a:xfrm>
        </p:grpSpPr>
        <p:sp>
          <p:nvSpPr>
            <p:cNvPr id="107" name="Google Shape;107;p7"/>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 name="Google Shape;109;p7"/>
          <p:cNvSpPr txBox="1"/>
          <p:nvPr>
            <p:ph type="title"/>
          </p:nvPr>
        </p:nvSpPr>
        <p:spPr>
          <a:xfrm>
            <a:off x="1303800" y="598575"/>
            <a:ext cx="3312000" cy="15900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0" name="Google Shape;110;p7"/>
          <p:cNvSpPr txBox="1"/>
          <p:nvPr>
            <p:ph idx="1" type="body"/>
          </p:nvPr>
        </p:nvSpPr>
        <p:spPr>
          <a:xfrm>
            <a:off x="1303800" y="2309675"/>
            <a:ext cx="3312000" cy="22218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1" name="Google Shape;111;p7"/>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dk1"/>
        </a:solidFill>
      </p:bgPr>
    </p:bg>
    <p:spTree>
      <p:nvGrpSpPr>
        <p:cNvPr id="112" name="Shape 112"/>
        <p:cNvGrpSpPr/>
        <p:nvPr/>
      </p:nvGrpSpPr>
      <p:grpSpPr>
        <a:xfrm>
          <a:off x="0" y="0"/>
          <a:ext cx="0" cy="0"/>
          <a:chOff x="0" y="0"/>
          <a:chExt cx="0" cy="0"/>
        </a:xfrm>
      </p:grpSpPr>
      <p:grpSp>
        <p:nvGrpSpPr>
          <p:cNvPr id="113" name="Google Shape;113;p8"/>
          <p:cNvGrpSpPr/>
          <p:nvPr/>
        </p:nvGrpSpPr>
        <p:grpSpPr>
          <a:xfrm>
            <a:off x="6866714" y="1306"/>
            <a:ext cx="2267451" cy="260169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8"/>
              <p:cNvSpPr/>
              <p:nvPr/>
            </p:nvSpPr>
            <p:spPr>
              <a:xfrm rot="-8648551">
                <a:off x="7594313" y="527721"/>
                <a:ext cx="937226" cy="937226"/>
              </a:xfrm>
              <a:prstGeom prst="pie">
                <a:avLst>
                  <a:gd fmla="val 19376841"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8"/>
              <p:cNvSpPr/>
              <p:nvPr/>
            </p:nvSpPr>
            <p:spPr>
              <a:xfrm rot="2150259">
                <a:off x="8408218" y="2008610"/>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8"/>
              <p:cNvSpPr/>
              <p:nvPr/>
            </p:nvSpPr>
            <p:spPr>
              <a:xfrm rot="2150259">
                <a:off x="6868362" y="196705"/>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5" name="Google Shape;125;p8"/>
          <p:cNvSpPr txBox="1"/>
          <p:nvPr>
            <p:ph type="title"/>
          </p:nvPr>
        </p:nvSpPr>
        <p:spPr>
          <a:xfrm>
            <a:off x="824000" y="763600"/>
            <a:ext cx="5857800" cy="3573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26" name="Google Shape;126;p8"/>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27" name="Shape 127"/>
        <p:cNvGrpSpPr/>
        <p:nvPr/>
      </p:nvGrpSpPr>
      <p:grpSpPr>
        <a:xfrm>
          <a:off x="0" y="0"/>
          <a:ext cx="0" cy="0"/>
          <a:chOff x="0" y="0"/>
          <a:chExt cx="0" cy="0"/>
        </a:xfrm>
      </p:grpSpPr>
      <p:grpSp>
        <p:nvGrpSpPr>
          <p:cNvPr id="128" name="Google Shape;128;p9"/>
          <p:cNvGrpSpPr/>
          <p:nvPr/>
        </p:nvGrpSpPr>
        <p:grpSpPr>
          <a:xfrm>
            <a:off x="625966" y="299376"/>
            <a:ext cx="999312" cy="999312"/>
            <a:chOff x="348199" y="179450"/>
            <a:chExt cx="1116300" cy="1116300"/>
          </a:xfrm>
        </p:grpSpPr>
        <p:sp>
          <p:nvSpPr>
            <p:cNvPr id="129" name="Google Shape;129;p9"/>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9"/>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p9"/>
          <p:cNvSpPr txBox="1"/>
          <p:nvPr>
            <p:ph type="title"/>
          </p:nvPr>
        </p:nvSpPr>
        <p:spPr>
          <a:xfrm>
            <a:off x="1303800" y="598575"/>
            <a:ext cx="3430500" cy="19902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2" name="Google Shape;132;p9"/>
          <p:cNvSpPr txBox="1"/>
          <p:nvPr>
            <p:ph idx="1" type="subTitle"/>
          </p:nvPr>
        </p:nvSpPr>
        <p:spPr>
          <a:xfrm>
            <a:off x="1303800" y="2743203"/>
            <a:ext cx="3430500" cy="7260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33" name="Google Shape;133;p9"/>
          <p:cNvSpPr txBox="1"/>
          <p:nvPr>
            <p:ph idx="2" type="body"/>
          </p:nvPr>
        </p:nvSpPr>
        <p:spPr>
          <a:xfrm>
            <a:off x="4903700" y="661000"/>
            <a:ext cx="3430500" cy="38706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34" name="Google Shape;134;p9"/>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5" name="Shape 135"/>
        <p:cNvGrpSpPr/>
        <p:nvPr/>
      </p:nvGrpSpPr>
      <p:grpSpPr>
        <a:xfrm>
          <a:off x="0" y="0"/>
          <a:ext cx="0" cy="0"/>
          <a:chOff x="0" y="0"/>
          <a:chExt cx="0" cy="0"/>
        </a:xfrm>
      </p:grpSpPr>
      <p:grpSp>
        <p:nvGrpSpPr>
          <p:cNvPr id="136" name="Google Shape;136;p10"/>
          <p:cNvGrpSpPr/>
          <p:nvPr/>
        </p:nvGrpSpPr>
        <p:grpSpPr>
          <a:xfrm>
            <a:off x="713373" y="3847119"/>
            <a:ext cx="825392" cy="825392"/>
            <a:chOff x="348199" y="179450"/>
            <a:chExt cx="1116300" cy="1116300"/>
          </a:xfrm>
        </p:grpSpPr>
        <p:sp>
          <p:nvSpPr>
            <p:cNvPr id="137" name="Google Shape;137;p10"/>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0"/>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 name="Google Shape;139;p10"/>
          <p:cNvSpPr txBox="1"/>
          <p:nvPr>
            <p:ph idx="1" type="body"/>
          </p:nvPr>
        </p:nvSpPr>
        <p:spPr>
          <a:xfrm>
            <a:off x="1303800" y="4138975"/>
            <a:ext cx="5843100" cy="534900"/>
          </a:xfrm>
          <a:prstGeom prst="rect">
            <a:avLst/>
          </a:prstGeom>
        </p:spPr>
        <p:txBody>
          <a:bodyPr anchorCtr="0" anchor="t"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40" name="Google Shape;140;p10"/>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oment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indent="-298450" lvl="1" marL="9144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indent="-298450" lvl="2" marL="13716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indent="-298450" lvl="3" marL="18288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indent="-298450" lvl="4" marL="22860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indent="-298450" lvl="5" marL="27432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indent="-298450" lvl="6" marL="32004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indent="-298450" lvl="7" marL="36576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indent="-298450" lvl="8" marL="411480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2.png"/><Relationship Id="rId10" Type="http://schemas.openxmlformats.org/officeDocument/2006/relationships/image" Target="../media/image7.png"/><Relationship Id="rId9" Type="http://schemas.openxmlformats.org/officeDocument/2006/relationships/image" Target="../media/image15.png"/><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1C232"/>
        </a:solidFill>
      </p:bgPr>
    </p:bg>
    <p:spTree>
      <p:nvGrpSpPr>
        <p:cNvPr id="276" name="Shape 276"/>
        <p:cNvGrpSpPr/>
        <p:nvPr/>
      </p:nvGrpSpPr>
      <p:grpSpPr>
        <a:xfrm>
          <a:off x="0" y="0"/>
          <a:ext cx="0" cy="0"/>
          <a:chOff x="0" y="0"/>
          <a:chExt cx="0" cy="0"/>
        </a:xfrm>
      </p:grpSpPr>
      <p:pic>
        <p:nvPicPr>
          <p:cNvPr id="277" name="Google Shape;277;p13"/>
          <p:cNvPicPr preferRelativeResize="0"/>
          <p:nvPr/>
        </p:nvPicPr>
        <p:blipFill>
          <a:blip r:embed="rId3">
            <a:alphaModFix/>
          </a:blip>
          <a:stretch>
            <a:fillRect/>
          </a:stretch>
        </p:blipFill>
        <p:spPr>
          <a:xfrm>
            <a:off x="5238748" y="771150"/>
            <a:ext cx="3369600" cy="3601200"/>
          </a:xfrm>
          <a:prstGeom prst="ellipse">
            <a:avLst/>
          </a:prstGeom>
          <a:noFill/>
          <a:ln>
            <a:noFill/>
          </a:ln>
        </p:spPr>
      </p:pic>
      <p:sp>
        <p:nvSpPr>
          <p:cNvPr id="278" name="Google Shape;278;p13"/>
          <p:cNvSpPr txBox="1"/>
          <p:nvPr>
            <p:ph type="title"/>
          </p:nvPr>
        </p:nvSpPr>
        <p:spPr>
          <a:xfrm>
            <a:off x="535638" y="1635300"/>
            <a:ext cx="4423800" cy="1872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chemeClr val="dk2"/>
              </a:buClr>
              <a:buSzPts val="1100"/>
              <a:buFont typeface="Arial"/>
              <a:buNone/>
            </a:pPr>
            <a:r>
              <a:rPr lang="en"/>
              <a:t>A-State Tutoring</a:t>
            </a:r>
            <a:endParaRPr/>
          </a:p>
          <a:p>
            <a:pPr indent="0" lvl="0" marL="0" rtl="0" algn="r">
              <a:spcBef>
                <a:spcPts val="0"/>
              </a:spcBef>
              <a:spcAft>
                <a:spcPts val="0"/>
              </a:spcAft>
              <a:buNone/>
            </a:pPr>
            <a:r>
              <a:rPr b="0" lang="en" sz="2800"/>
              <a:t>Where </a:t>
            </a:r>
            <a:r>
              <a:rPr b="0" lang="en" sz="2800"/>
              <a:t>Success is Learned</a:t>
            </a:r>
            <a:endParaRPr b="0" sz="2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282" name="Shape 282"/>
        <p:cNvGrpSpPr/>
        <p:nvPr/>
      </p:nvGrpSpPr>
      <p:grpSpPr>
        <a:xfrm>
          <a:off x="0" y="0"/>
          <a:ext cx="0" cy="0"/>
          <a:chOff x="0" y="0"/>
          <a:chExt cx="0" cy="0"/>
        </a:xfrm>
      </p:grpSpPr>
      <p:pic>
        <p:nvPicPr>
          <p:cNvPr id="283" name="Google Shape;283;p14"/>
          <p:cNvPicPr preferRelativeResize="0"/>
          <p:nvPr/>
        </p:nvPicPr>
        <p:blipFill>
          <a:blip r:embed="rId3">
            <a:alphaModFix/>
          </a:blip>
          <a:stretch>
            <a:fillRect/>
          </a:stretch>
        </p:blipFill>
        <p:spPr>
          <a:xfrm>
            <a:off x="2090425" y="1831150"/>
            <a:ext cx="3238500" cy="1543050"/>
          </a:xfrm>
          <a:prstGeom prst="rect">
            <a:avLst/>
          </a:prstGeom>
          <a:noFill/>
          <a:ln>
            <a:noFill/>
          </a:ln>
        </p:spPr>
      </p:pic>
      <p:pic>
        <p:nvPicPr>
          <p:cNvPr id="284" name="Google Shape;284;p14"/>
          <p:cNvPicPr preferRelativeResize="0"/>
          <p:nvPr/>
        </p:nvPicPr>
        <p:blipFill>
          <a:blip r:embed="rId4">
            <a:alphaModFix/>
          </a:blip>
          <a:stretch>
            <a:fillRect/>
          </a:stretch>
        </p:blipFill>
        <p:spPr>
          <a:xfrm>
            <a:off x="2090425" y="3517375"/>
            <a:ext cx="1543050" cy="1543050"/>
          </a:xfrm>
          <a:prstGeom prst="rect">
            <a:avLst/>
          </a:prstGeom>
          <a:noFill/>
          <a:ln>
            <a:noFill/>
          </a:ln>
        </p:spPr>
      </p:pic>
      <p:pic>
        <p:nvPicPr>
          <p:cNvPr id="285" name="Google Shape;285;p14"/>
          <p:cNvPicPr preferRelativeResize="0"/>
          <p:nvPr/>
        </p:nvPicPr>
        <p:blipFill>
          <a:blip r:embed="rId5">
            <a:alphaModFix/>
          </a:blip>
          <a:stretch>
            <a:fillRect/>
          </a:stretch>
        </p:blipFill>
        <p:spPr>
          <a:xfrm>
            <a:off x="5520050" y="1831150"/>
            <a:ext cx="1543050" cy="1543050"/>
          </a:xfrm>
          <a:prstGeom prst="rect">
            <a:avLst/>
          </a:prstGeom>
          <a:noFill/>
          <a:ln>
            <a:noFill/>
          </a:ln>
        </p:spPr>
      </p:pic>
      <p:pic>
        <p:nvPicPr>
          <p:cNvPr id="286" name="Google Shape;286;p14"/>
          <p:cNvPicPr preferRelativeResize="0"/>
          <p:nvPr/>
        </p:nvPicPr>
        <p:blipFill>
          <a:blip r:embed="rId6">
            <a:alphaModFix/>
          </a:blip>
          <a:stretch>
            <a:fillRect/>
          </a:stretch>
        </p:blipFill>
        <p:spPr>
          <a:xfrm>
            <a:off x="2080888" y="154450"/>
            <a:ext cx="1533525" cy="1533525"/>
          </a:xfrm>
          <a:prstGeom prst="rect">
            <a:avLst/>
          </a:prstGeom>
          <a:noFill/>
          <a:ln>
            <a:noFill/>
          </a:ln>
        </p:spPr>
      </p:pic>
      <p:pic>
        <p:nvPicPr>
          <p:cNvPr id="287" name="Google Shape;287;p14"/>
          <p:cNvPicPr preferRelativeResize="0"/>
          <p:nvPr/>
        </p:nvPicPr>
        <p:blipFill>
          <a:blip r:embed="rId7">
            <a:alphaModFix/>
          </a:blip>
          <a:stretch>
            <a:fillRect/>
          </a:stretch>
        </p:blipFill>
        <p:spPr>
          <a:xfrm>
            <a:off x="5520050" y="149700"/>
            <a:ext cx="1543050" cy="1543050"/>
          </a:xfrm>
          <a:prstGeom prst="rect">
            <a:avLst/>
          </a:prstGeom>
          <a:noFill/>
          <a:ln>
            <a:noFill/>
          </a:ln>
        </p:spPr>
      </p:pic>
      <p:pic>
        <p:nvPicPr>
          <p:cNvPr id="288" name="Google Shape;288;p14"/>
          <p:cNvPicPr preferRelativeResize="0"/>
          <p:nvPr/>
        </p:nvPicPr>
        <p:blipFill>
          <a:blip r:embed="rId8">
            <a:alphaModFix/>
          </a:blip>
          <a:stretch>
            <a:fillRect/>
          </a:stretch>
        </p:blipFill>
        <p:spPr>
          <a:xfrm>
            <a:off x="3795724" y="3517375"/>
            <a:ext cx="1543050" cy="1543050"/>
          </a:xfrm>
          <a:prstGeom prst="rect">
            <a:avLst/>
          </a:prstGeom>
          <a:noFill/>
          <a:ln>
            <a:noFill/>
          </a:ln>
        </p:spPr>
      </p:pic>
      <p:pic>
        <p:nvPicPr>
          <p:cNvPr id="289" name="Google Shape;289;p14"/>
          <p:cNvPicPr preferRelativeResize="0"/>
          <p:nvPr/>
        </p:nvPicPr>
        <p:blipFill>
          <a:blip r:embed="rId9">
            <a:alphaModFix/>
          </a:blip>
          <a:stretch>
            <a:fillRect/>
          </a:stretch>
        </p:blipFill>
        <p:spPr>
          <a:xfrm>
            <a:off x="3800487" y="154450"/>
            <a:ext cx="1533525" cy="1533525"/>
          </a:xfrm>
          <a:prstGeom prst="rect">
            <a:avLst/>
          </a:prstGeom>
          <a:noFill/>
          <a:ln>
            <a:noFill/>
          </a:ln>
        </p:spPr>
      </p:pic>
      <p:pic>
        <p:nvPicPr>
          <p:cNvPr id="290" name="Google Shape;290;p14"/>
          <p:cNvPicPr preferRelativeResize="0"/>
          <p:nvPr/>
        </p:nvPicPr>
        <p:blipFill>
          <a:blip r:embed="rId10">
            <a:alphaModFix/>
          </a:blip>
          <a:stretch>
            <a:fillRect/>
          </a:stretch>
        </p:blipFill>
        <p:spPr>
          <a:xfrm>
            <a:off x="5501025" y="3517375"/>
            <a:ext cx="1543050" cy="1543050"/>
          </a:xfrm>
          <a:prstGeom prst="rect">
            <a:avLst/>
          </a:prstGeom>
          <a:noFill/>
          <a:ln>
            <a:noFill/>
          </a:ln>
        </p:spPr>
      </p:pic>
      <p:sp>
        <p:nvSpPr>
          <p:cNvPr id="291" name="Google Shape;291;p14"/>
          <p:cNvSpPr txBox="1"/>
          <p:nvPr>
            <p:ph idx="4294967295" type="title"/>
          </p:nvPr>
        </p:nvSpPr>
        <p:spPr>
          <a:xfrm rot="-5400000">
            <a:off x="-988225" y="1684350"/>
            <a:ext cx="5208600" cy="17748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600">
                <a:solidFill>
                  <a:srgbClr val="F1C232"/>
                </a:solidFill>
              </a:rPr>
              <a:t>COHORT</a:t>
            </a:r>
            <a:endParaRPr sz="9600">
              <a:solidFill>
                <a:srgbClr val="F1C23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1C232"/>
        </a:solidFill>
      </p:bgPr>
    </p:bg>
    <p:spTree>
      <p:nvGrpSpPr>
        <p:cNvPr id="295" name="Shape 295"/>
        <p:cNvGrpSpPr/>
        <p:nvPr/>
      </p:nvGrpSpPr>
      <p:grpSpPr>
        <a:xfrm>
          <a:off x="0" y="0"/>
          <a:ext cx="0" cy="0"/>
          <a:chOff x="0" y="0"/>
          <a:chExt cx="0" cy="0"/>
        </a:xfrm>
      </p:grpSpPr>
      <p:sp>
        <p:nvSpPr>
          <p:cNvPr id="296" name="Google Shape;296;p15"/>
          <p:cNvSpPr txBox="1"/>
          <p:nvPr>
            <p:ph type="ctrTitle"/>
          </p:nvPr>
        </p:nvSpPr>
        <p:spPr>
          <a:xfrm>
            <a:off x="2162388" y="1665850"/>
            <a:ext cx="2521800" cy="1220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6000"/>
              <a:t>257</a:t>
            </a:r>
            <a:r>
              <a:rPr lang="en" sz="6000"/>
              <a:t>% </a:t>
            </a:r>
            <a:endParaRPr sz="6000"/>
          </a:p>
        </p:txBody>
      </p:sp>
      <p:sp>
        <p:nvSpPr>
          <p:cNvPr id="297" name="Google Shape;297;p15"/>
          <p:cNvSpPr txBox="1"/>
          <p:nvPr>
            <p:ph idx="1" type="subTitle"/>
          </p:nvPr>
        </p:nvSpPr>
        <p:spPr>
          <a:xfrm>
            <a:off x="630175" y="3436100"/>
            <a:ext cx="4491000" cy="47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F18-F19 Overall Increase in Reported Activity</a:t>
            </a:r>
            <a:endParaRPr/>
          </a:p>
        </p:txBody>
      </p:sp>
      <p:sp>
        <p:nvSpPr>
          <p:cNvPr id="298" name="Google Shape;298;p15"/>
          <p:cNvSpPr/>
          <p:nvPr/>
        </p:nvSpPr>
        <p:spPr>
          <a:xfrm>
            <a:off x="1067152" y="1233698"/>
            <a:ext cx="958800" cy="2084400"/>
          </a:xfrm>
          <a:prstGeom prst="upArrow">
            <a:avLst>
              <a:gd fmla="val 50000" name="adj1"/>
              <a:gd fmla="val 50000" name="adj2"/>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highlight>
                <a:schemeClr val="dk1"/>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1C232"/>
        </a:solidFill>
      </p:bgPr>
    </p:bg>
    <p:spTree>
      <p:nvGrpSpPr>
        <p:cNvPr id="302" name="Shape 302"/>
        <p:cNvGrpSpPr/>
        <p:nvPr/>
      </p:nvGrpSpPr>
      <p:grpSpPr>
        <a:xfrm>
          <a:off x="0" y="0"/>
          <a:ext cx="0" cy="0"/>
          <a:chOff x="0" y="0"/>
          <a:chExt cx="0" cy="0"/>
        </a:xfrm>
      </p:grpSpPr>
      <p:sp>
        <p:nvSpPr>
          <p:cNvPr id="303" name="Google Shape;303;p16"/>
          <p:cNvSpPr txBox="1"/>
          <p:nvPr>
            <p:ph type="title"/>
          </p:nvPr>
        </p:nvSpPr>
        <p:spPr>
          <a:xfrm>
            <a:off x="5679911" y="1122850"/>
            <a:ext cx="2116200" cy="1602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215</a:t>
            </a:r>
            <a:r>
              <a:rPr lang="en" sz="6000"/>
              <a:t>% </a:t>
            </a:r>
            <a:endParaRPr sz="6000"/>
          </a:p>
        </p:txBody>
      </p:sp>
      <p:sp>
        <p:nvSpPr>
          <p:cNvPr id="304" name="Google Shape;304;p16"/>
          <p:cNvSpPr txBox="1"/>
          <p:nvPr>
            <p:ph idx="1" type="body"/>
          </p:nvPr>
        </p:nvSpPr>
        <p:spPr>
          <a:xfrm>
            <a:off x="4858988" y="2828438"/>
            <a:ext cx="3305400" cy="11922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a:t>Change in Percentage</a:t>
            </a:r>
            <a:endParaRPr/>
          </a:p>
          <a:p>
            <a:pPr indent="0" lvl="0" marL="0" rtl="0" algn="ctr">
              <a:lnSpc>
                <a:spcPct val="100000"/>
              </a:lnSpc>
              <a:spcBef>
                <a:spcPts val="0"/>
              </a:spcBef>
              <a:spcAft>
                <a:spcPts val="0"/>
              </a:spcAft>
              <a:buNone/>
            </a:pPr>
            <a:r>
              <a:rPr lang="en"/>
              <a:t> Tutor- 40% Efficiency</a:t>
            </a:r>
            <a:endParaRPr/>
          </a:p>
          <a:p>
            <a:pPr indent="0" lvl="0" marL="0" rtl="0" algn="ctr">
              <a:lnSpc>
                <a:spcPct val="100000"/>
              </a:lnSpc>
              <a:spcBef>
                <a:spcPts val="0"/>
              </a:spcBef>
              <a:spcAft>
                <a:spcPts val="0"/>
              </a:spcAft>
              <a:buNone/>
            </a:pPr>
            <a:r>
              <a:rPr lang="en"/>
              <a:t>Learning Group Leader- 126% Efficiency</a:t>
            </a:r>
            <a:endParaRPr/>
          </a:p>
          <a:p>
            <a:pPr indent="0" lvl="0" marL="0" rtl="0" algn="ctr">
              <a:lnSpc>
                <a:spcPct val="100000"/>
              </a:lnSpc>
              <a:spcBef>
                <a:spcPts val="0"/>
              </a:spcBef>
              <a:spcAft>
                <a:spcPts val="0"/>
              </a:spcAft>
              <a:buNone/>
            </a:pPr>
            <a:r>
              <a:rPr lang="en"/>
              <a:t> (exp. Jeremy DeLon)</a:t>
            </a:r>
            <a:endParaRPr/>
          </a:p>
        </p:txBody>
      </p:sp>
      <p:sp>
        <p:nvSpPr>
          <p:cNvPr id="305" name="Google Shape;305;p16"/>
          <p:cNvSpPr/>
          <p:nvPr/>
        </p:nvSpPr>
        <p:spPr>
          <a:xfrm>
            <a:off x="5227263" y="1328132"/>
            <a:ext cx="548400" cy="1192200"/>
          </a:xfrm>
          <a:prstGeom prst="upArrow">
            <a:avLst>
              <a:gd fmla="val 50000" name="adj1"/>
              <a:gd fmla="val 50000" name="adj2"/>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99999"/>
              </a:solidFill>
            </a:endParaRPr>
          </a:p>
        </p:txBody>
      </p:sp>
      <p:sp>
        <p:nvSpPr>
          <p:cNvPr id="306" name="Google Shape;306;p16"/>
          <p:cNvSpPr txBox="1"/>
          <p:nvPr>
            <p:ph type="title"/>
          </p:nvPr>
        </p:nvSpPr>
        <p:spPr>
          <a:xfrm>
            <a:off x="1800536" y="1122850"/>
            <a:ext cx="2116200" cy="1602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117</a:t>
            </a:r>
            <a:r>
              <a:rPr lang="en" sz="6000"/>
              <a:t>% </a:t>
            </a:r>
            <a:endParaRPr sz="6000"/>
          </a:p>
        </p:txBody>
      </p:sp>
      <p:sp>
        <p:nvSpPr>
          <p:cNvPr id="307" name="Google Shape;307;p16"/>
          <p:cNvSpPr txBox="1"/>
          <p:nvPr>
            <p:ph idx="1" type="body"/>
          </p:nvPr>
        </p:nvSpPr>
        <p:spPr>
          <a:xfrm>
            <a:off x="979613" y="2828438"/>
            <a:ext cx="3305400" cy="11922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a:t>Overall Center Efficiency</a:t>
            </a:r>
            <a:endParaRPr/>
          </a:p>
          <a:p>
            <a:pPr indent="0" lvl="0" marL="0" rtl="0" algn="ctr">
              <a:lnSpc>
                <a:spcPct val="100000"/>
              </a:lnSpc>
              <a:spcBef>
                <a:spcPts val="0"/>
              </a:spcBef>
              <a:spcAft>
                <a:spcPts val="0"/>
              </a:spcAft>
              <a:buNone/>
            </a:pPr>
            <a:r>
              <a:rPr lang="en"/>
              <a:t>Fall 2019: 193%</a:t>
            </a:r>
            <a:endParaRPr/>
          </a:p>
          <a:p>
            <a:pPr indent="0" lvl="0" marL="0" rtl="0" algn="ctr">
              <a:lnSpc>
                <a:spcPct val="100000"/>
              </a:lnSpc>
              <a:spcBef>
                <a:spcPts val="0"/>
              </a:spcBef>
              <a:spcAft>
                <a:spcPts val="0"/>
              </a:spcAft>
              <a:buNone/>
            </a:pPr>
            <a:r>
              <a:rPr lang="en"/>
              <a:t>Fall 2018: 76%</a:t>
            </a:r>
            <a:endParaRPr/>
          </a:p>
        </p:txBody>
      </p:sp>
      <p:sp>
        <p:nvSpPr>
          <p:cNvPr id="308" name="Google Shape;308;p16"/>
          <p:cNvSpPr/>
          <p:nvPr/>
        </p:nvSpPr>
        <p:spPr>
          <a:xfrm>
            <a:off x="1347888" y="1328132"/>
            <a:ext cx="548400" cy="1192200"/>
          </a:xfrm>
          <a:prstGeom prst="upArrow">
            <a:avLst>
              <a:gd fmla="val 50000" name="adj1"/>
              <a:gd fmla="val 50000" name="adj2"/>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9999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312" name="Shape 312"/>
        <p:cNvGrpSpPr/>
        <p:nvPr/>
      </p:nvGrpSpPr>
      <p:grpSpPr>
        <a:xfrm>
          <a:off x="0" y="0"/>
          <a:ext cx="0" cy="0"/>
          <a:chOff x="0" y="0"/>
          <a:chExt cx="0" cy="0"/>
        </a:xfrm>
      </p:grpSpPr>
      <p:sp>
        <p:nvSpPr>
          <p:cNvPr id="313" name="Google Shape;313;p17"/>
          <p:cNvSpPr txBox="1"/>
          <p:nvPr/>
        </p:nvSpPr>
        <p:spPr>
          <a:xfrm>
            <a:off x="3043825" y="1207500"/>
            <a:ext cx="4619700" cy="27285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666666"/>
                </a:solidFill>
                <a:latin typeface="Maven Pro Regular"/>
                <a:ea typeface="Maven Pro Regular"/>
                <a:cs typeface="Maven Pro Regular"/>
                <a:sym typeface="Maven Pro Regular"/>
              </a:rPr>
              <a:t>In AY 19/20</a:t>
            </a:r>
            <a:endParaRPr sz="2400">
              <a:solidFill>
                <a:srgbClr val="666666"/>
              </a:solidFill>
              <a:latin typeface="Maven Pro Regular"/>
              <a:ea typeface="Maven Pro Regular"/>
              <a:cs typeface="Maven Pro Regular"/>
              <a:sym typeface="Maven Pro Regular"/>
            </a:endParaRPr>
          </a:p>
          <a:p>
            <a:pPr indent="0" lvl="0" marL="0" rtl="0" algn="l">
              <a:spcBef>
                <a:spcPts val="0"/>
              </a:spcBef>
              <a:spcAft>
                <a:spcPts val="0"/>
              </a:spcAft>
              <a:buNone/>
            </a:pPr>
            <a:r>
              <a:t/>
            </a:r>
            <a:endParaRPr sz="2400">
              <a:solidFill>
                <a:srgbClr val="666666"/>
              </a:solidFill>
              <a:latin typeface="Maven Pro Regular"/>
              <a:ea typeface="Maven Pro Regular"/>
              <a:cs typeface="Maven Pro Regular"/>
              <a:sym typeface="Maven Pro Regular"/>
            </a:endParaRPr>
          </a:p>
          <a:p>
            <a:pPr indent="0" lvl="0" marL="0" rtl="0" algn="l">
              <a:spcBef>
                <a:spcPts val="0"/>
              </a:spcBef>
              <a:spcAft>
                <a:spcPts val="0"/>
              </a:spcAft>
              <a:buNone/>
            </a:pPr>
            <a:r>
              <a:rPr lang="en" sz="2400">
                <a:solidFill>
                  <a:srgbClr val="666666"/>
                </a:solidFill>
                <a:latin typeface="Maven Pro Regular"/>
                <a:ea typeface="Maven Pro Regular"/>
                <a:cs typeface="Maven Pro Regular"/>
                <a:sym typeface="Maven Pro Regular"/>
              </a:rPr>
              <a:t>Learning Support Services and the Writing Center hosted;</a:t>
            </a:r>
            <a:endParaRPr sz="2400">
              <a:solidFill>
                <a:srgbClr val="666666"/>
              </a:solidFill>
              <a:latin typeface="Maven Pro Regular"/>
              <a:ea typeface="Maven Pro Regular"/>
              <a:cs typeface="Maven Pro Regular"/>
              <a:sym typeface="Maven Pro Regular"/>
            </a:endParaRPr>
          </a:p>
          <a:p>
            <a:pPr indent="0" lvl="0" marL="0" rtl="0" algn="l">
              <a:spcBef>
                <a:spcPts val="0"/>
              </a:spcBef>
              <a:spcAft>
                <a:spcPts val="0"/>
              </a:spcAft>
              <a:buNone/>
            </a:pPr>
            <a:r>
              <a:t/>
            </a:r>
            <a:endParaRPr sz="2400">
              <a:solidFill>
                <a:srgbClr val="666666"/>
              </a:solidFill>
              <a:latin typeface="Maven Pro Regular"/>
              <a:ea typeface="Maven Pro Regular"/>
              <a:cs typeface="Maven Pro Regular"/>
              <a:sym typeface="Maven Pro Regular"/>
            </a:endParaRPr>
          </a:p>
          <a:p>
            <a:pPr indent="0" lvl="0" marL="0" rtl="0" algn="l">
              <a:spcBef>
                <a:spcPts val="0"/>
              </a:spcBef>
              <a:spcAft>
                <a:spcPts val="0"/>
              </a:spcAft>
              <a:buNone/>
            </a:pPr>
            <a:r>
              <a:rPr lang="en" sz="2400">
                <a:solidFill>
                  <a:srgbClr val="666666"/>
                </a:solidFill>
                <a:latin typeface="Maven Pro Regular"/>
                <a:ea typeface="Maven Pro Regular"/>
                <a:cs typeface="Maven Pro Regular"/>
                <a:sym typeface="Maven Pro Regular"/>
              </a:rPr>
              <a:t>101 Classroom Visits &amp;</a:t>
            </a:r>
            <a:endParaRPr sz="2400">
              <a:solidFill>
                <a:srgbClr val="666666"/>
              </a:solidFill>
              <a:latin typeface="Maven Pro Regular"/>
              <a:ea typeface="Maven Pro Regular"/>
              <a:cs typeface="Maven Pro Regular"/>
              <a:sym typeface="Maven Pro Regular"/>
            </a:endParaRPr>
          </a:p>
          <a:p>
            <a:pPr indent="0" lvl="0" marL="0" rtl="0" algn="l">
              <a:spcBef>
                <a:spcPts val="0"/>
              </a:spcBef>
              <a:spcAft>
                <a:spcPts val="0"/>
              </a:spcAft>
              <a:buNone/>
            </a:pPr>
            <a:r>
              <a:rPr lang="en" sz="2400">
                <a:solidFill>
                  <a:srgbClr val="666666"/>
                </a:solidFill>
                <a:latin typeface="Maven Pro Regular"/>
                <a:ea typeface="Maven Pro Regular"/>
                <a:cs typeface="Maven Pro Regular"/>
                <a:sym typeface="Maven Pro Regular"/>
              </a:rPr>
              <a:t>72 Workshops</a:t>
            </a:r>
            <a:endParaRPr sz="2400">
              <a:solidFill>
                <a:srgbClr val="666666"/>
              </a:solidFill>
              <a:latin typeface="Maven Pro Regular"/>
              <a:ea typeface="Maven Pro Regular"/>
              <a:cs typeface="Maven Pro Regular"/>
              <a:sym typeface="Maven Pro Regular"/>
            </a:endParaRPr>
          </a:p>
        </p:txBody>
      </p:sp>
      <p:sp>
        <p:nvSpPr>
          <p:cNvPr id="314" name="Google Shape;314;p17"/>
          <p:cNvSpPr txBox="1"/>
          <p:nvPr>
            <p:ph type="title"/>
          </p:nvPr>
        </p:nvSpPr>
        <p:spPr>
          <a:xfrm rot="-5400000">
            <a:off x="-414125" y="1684350"/>
            <a:ext cx="4553700" cy="1774800"/>
          </a:xfrm>
          <a:prstGeom prst="rect">
            <a:avLst/>
          </a:prstGeom>
          <a:solidFill>
            <a:srgbClr val="F1C232"/>
          </a:solidFill>
        </p:spPr>
        <p:txBody>
          <a:bodyPr anchorCtr="0" anchor="ctr" bIns="91425" lIns="91425" spcFirstLastPara="1" rIns="91425" wrap="square" tIns="91425">
            <a:noAutofit/>
          </a:bodyPr>
          <a:lstStyle/>
          <a:p>
            <a:pPr indent="0" lvl="0" marL="0" rtl="0" algn="l">
              <a:spcBef>
                <a:spcPts val="0"/>
              </a:spcBef>
              <a:spcAft>
                <a:spcPts val="0"/>
              </a:spcAft>
              <a:buNone/>
            </a:pPr>
            <a:r>
              <a:rPr lang="en" sz="9600"/>
              <a:t>Faculty</a:t>
            </a:r>
            <a:endParaRPr sz="9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1C232"/>
        </a:solidFill>
      </p:bgPr>
    </p:bg>
    <p:spTree>
      <p:nvGrpSpPr>
        <p:cNvPr id="318" name="Shape 318"/>
        <p:cNvGrpSpPr/>
        <p:nvPr/>
      </p:nvGrpSpPr>
      <p:grpSpPr>
        <a:xfrm>
          <a:off x="0" y="0"/>
          <a:ext cx="0" cy="0"/>
          <a:chOff x="0" y="0"/>
          <a:chExt cx="0" cy="0"/>
        </a:xfrm>
      </p:grpSpPr>
      <p:sp>
        <p:nvSpPr>
          <p:cNvPr id="319" name="Google Shape;319;p18"/>
          <p:cNvSpPr txBox="1"/>
          <p:nvPr>
            <p:ph type="title"/>
          </p:nvPr>
        </p:nvSpPr>
        <p:spPr>
          <a:xfrm>
            <a:off x="1229175" y="6057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Increased Administrator Support</a:t>
            </a:r>
            <a:endParaRPr>
              <a:solidFill>
                <a:srgbClr val="FFFFFF"/>
              </a:solidFill>
            </a:endParaRPr>
          </a:p>
        </p:txBody>
      </p:sp>
      <p:sp>
        <p:nvSpPr>
          <p:cNvPr id="320" name="Google Shape;320;p18"/>
          <p:cNvSpPr txBox="1"/>
          <p:nvPr/>
        </p:nvSpPr>
        <p:spPr>
          <a:xfrm>
            <a:off x="5879975" y="2902900"/>
            <a:ext cx="1134600" cy="944700"/>
          </a:xfrm>
          <a:prstGeom prst="rect">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Roboto"/>
                <a:ea typeface="Roboto"/>
                <a:cs typeface="Roboto"/>
                <a:sym typeface="Roboto"/>
              </a:rPr>
              <a:t>Comm Center</a:t>
            </a:r>
            <a:endParaRPr b="1" sz="1800">
              <a:solidFill>
                <a:srgbClr val="FFFFFF"/>
              </a:solidFill>
              <a:latin typeface="Roboto"/>
              <a:ea typeface="Roboto"/>
              <a:cs typeface="Roboto"/>
              <a:sym typeface="Roboto"/>
            </a:endParaRPr>
          </a:p>
        </p:txBody>
      </p:sp>
      <p:pic>
        <p:nvPicPr>
          <p:cNvPr id="321" name="Google Shape;321;p18"/>
          <p:cNvPicPr preferRelativeResize="0"/>
          <p:nvPr/>
        </p:nvPicPr>
        <p:blipFill>
          <a:blip r:embed="rId3">
            <a:alphaModFix/>
          </a:blip>
          <a:stretch>
            <a:fillRect/>
          </a:stretch>
        </p:blipFill>
        <p:spPr>
          <a:xfrm>
            <a:off x="1328325" y="1361552"/>
            <a:ext cx="4156848" cy="2839553"/>
          </a:xfrm>
          <a:prstGeom prst="rect">
            <a:avLst/>
          </a:prstGeom>
          <a:noFill/>
          <a:ln>
            <a:noFill/>
          </a:ln>
        </p:spPr>
      </p:pic>
      <p:pic>
        <p:nvPicPr>
          <p:cNvPr id="322" name="Google Shape;322;p18"/>
          <p:cNvPicPr preferRelativeResize="0"/>
          <p:nvPr/>
        </p:nvPicPr>
        <p:blipFill>
          <a:blip r:embed="rId4">
            <a:alphaModFix/>
          </a:blip>
          <a:stretch>
            <a:fillRect/>
          </a:stretch>
        </p:blipFill>
        <p:spPr>
          <a:xfrm>
            <a:off x="5803925" y="2858150"/>
            <a:ext cx="2011747" cy="1342940"/>
          </a:xfrm>
          <a:prstGeom prst="rect">
            <a:avLst/>
          </a:prstGeom>
          <a:noFill/>
          <a:ln>
            <a:noFill/>
          </a:ln>
        </p:spPr>
      </p:pic>
      <p:pic>
        <p:nvPicPr>
          <p:cNvPr id="323" name="Google Shape;323;p18"/>
          <p:cNvPicPr preferRelativeResize="0"/>
          <p:nvPr/>
        </p:nvPicPr>
        <p:blipFill>
          <a:blip r:embed="rId5">
            <a:alphaModFix/>
          </a:blip>
          <a:stretch>
            <a:fillRect/>
          </a:stretch>
        </p:blipFill>
        <p:spPr>
          <a:xfrm>
            <a:off x="5803778" y="1371077"/>
            <a:ext cx="2011896" cy="13429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327" name="Shape 327"/>
        <p:cNvGrpSpPr/>
        <p:nvPr/>
      </p:nvGrpSpPr>
      <p:grpSpPr>
        <a:xfrm>
          <a:off x="0" y="0"/>
          <a:ext cx="0" cy="0"/>
          <a:chOff x="0" y="0"/>
          <a:chExt cx="0" cy="0"/>
        </a:xfrm>
      </p:grpSpPr>
      <p:sp>
        <p:nvSpPr>
          <p:cNvPr id="328" name="Google Shape;328;p19"/>
          <p:cNvSpPr txBox="1"/>
          <p:nvPr>
            <p:ph type="title"/>
          </p:nvPr>
        </p:nvSpPr>
        <p:spPr>
          <a:xfrm>
            <a:off x="1229175" y="6057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rPr>
              <a:t>Creative Services</a:t>
            </a:r>
            <a:endParaRPr>
              <a:solidFill>
                <a:srgbClr val="666666"/>
              </a:solidFill>
            </a:endParaRPr>
          </a:p>
        </p:txBody>
      </p:sp>
      <p:pic>
        <p:nvPicPr>
          <p:cNvPr id="329" name="Google Shape;329;p19"/>
          <p:cNvPicPr preferRelativeResize="0"/>
          <p:nvPr/>
        </p:nvPicPr>
        <p:blipFill>
          <a:blip r:embed="rId3">
            <a:alphaModFix/>
          </a:blip>
          <a:stretch>
            <a:fillRect/>
          </a:stretch>
        </p:blipFill>
        <p:spPr>
          <a:xfrm>
            <a:off x="400348" y="1617589"/>
            <a:ext cx="3982226" cy="3208661"/>
          </a:xfrm>
          <a:prstGeom prst="rect">
            <a:avLst/>
          </a:prstGeom>
          <a:noFill/>
          <a:ln>
            <a:noFill/>
          </a:ln>
        </p:spPr>
      </p:pic>
      <p:pic>
        <p:nvPicPr>
          <p:cNvPr id="330" name="Google Shape;330;p19"/>
          <p:cNvPicPr preferRelativeResize="0"/>
          <p:nvPr/>
        </p:nvPicPr>
        <p:blipFill>
          <a:blip r:embed="rId4">
            <a:alphaModFix/>
          </a:blip>
          <a:stretch>
            <a:fillRect/>
          </a:stretch>
        </p:blipFill>
        <p:spPr>
          <a:xfrm>
            <a:off x="4761423" y="1529798"/>
            <a:ext cx="3982224" cy="3384226"/>
          </a:xfrm>
          <a:prstGeom prst="rect">
            <a:avLst/>
          </a:prstGeom>
          <a:noFill/>
          <a:ln>
            <a:noFill/>
          </a:ln>
        </p:spPr>
      </p:pic>
      <p:sp>
        <p:nvSpPr>
          <p:cNvPr id="331" name="Google Shape;331;p19"/>
          <p:cNvSpPr/>
          <p:nvPr/>
        </p:nvSpPr>
        <p:spPr>
          <a:xfrm>
            <a:off x="265525" y="2736225"/>
            <a:ext cx="1211700" cy="1124100"/>
          </a:xfrm>
          <a:prstGeom prst="rect">
            <a:avLst/>
          </a:prstGeom>
          <a:noFill/>
          <a:ln cap="flat" cmpd="sng" w="3810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solidFill>
                <a:srgbClr val="F1C232"/>
              </a:solidFill>
              <a:highlight>
                <a:srgbClr val="F1C232"/>
              </a:highlight>
            </a:endParaRPr>
          </a:p>
        </p:txBody>
      </p:sp>
      <p:sp>
        <p:nvSpPr>
          <p:cNvPr id="332" name="Google Shape;332;p19"/>
          <p:cNvSpPr/>
          <p:nvPr/>
        </p:nvSpPr>
        <p:spPr>
          <a:xfrm>
            <a:off x="5734000" y="2208200"/>
            <a:ext cx="3046500" cy="2830200"/>
          </a:xfrm>
          <a:prstGeom prst="rect">
            <a:avLst/>
          </a:prstGeom>
          <a:noFill/>
          <a:ln cap="flat" cmpd="sng" w="3810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solidFill>
                <a:srgbClr val="F1C232"/>
              </a:solidFill>
              <a:highlight>
                <a:srgbClr val="F1C232"/>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1C232"/>
        </a:solidFill>
      </p:bgPr>
    </p:bg>
    <p:spTree>
      <p:nvGrpSpPr>
        <p:cNvPr id="336" name="Shape 336"/>
        <p:cNvGrpSpPr/>
        <p:nvPr/>
      </p:nvGrpSpPr>
      <p:grpSpPr>
        <a:xfrm>
          <a:off x="0" y="0"/>
          <a:ext cx="0" cy="0"/>
          <a:chOff x="0" y="0"/>
          <a:chExt cx="0" cy="0"/>
        </a:xfrm>
      </p:grpSpPr>
      <p:sp>
        <p:nvSpPr>
          <p:cNvPr id="337" name="Google Shape;337;p20"/>
          <p:cNvSpPr txBox="1"/>
          <p:nvPr>
            <p:ph type="title"/>
          </p:nvPr>
        </p:nvSpPr>
        <p:spPr>
          <a:xfrm>
            <a:off x="5842948" y="1244763"/>
            <a:ext cx="2116200" cy="1602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10</a:t>
            </a:r>
            <a:r>
              <a:rPr lang="en" sz="6000"/>
              <a:t>% </a:t>
            </a:r>
            <a:endParaRPr sz="6000"/>
          </a:p>
        </p:txBody>
      </p:sp>
      <p:sp>
        <p:nvSpPr>
          <p:cNvPr id="338" name="Google Shape;338;p20"/>
          <p:cNvSpPr txBox="1"/>
          <p:nvPr>
            <p:ph idx="1" type="body"/>
          </p:nvPr>
        </p:nvSpPr>
        <p:spPr>
          <a:xfrm>
            <a:off x="5390311" y="2942930"/>
            <a:ext cx="2568900" cy="955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Lift in persistence for white males, readmit students, and students in the bottom quartile.</a:t>
            </a:r>
            <a:endParaRPr/>
          </a:p>
        </p:txBody>
      </p:sp>
      <p:sp>
        <p:nvSpPr>
          <p:cNvPr id="339" name="Google Shape;339;p20"/>
          <p:cNvSpPr/>
          <p:nvPr/>
        </p:nvSpPr>
        <p:spPr>
          <a:xfrm>
            <a:off x="5390300" y="1450045"/>
            <a:ext cx="548400" cy="1192200"/>
          </a:xfrm>
          <a:prstGeom prst="upArrow">
            <a:avLst>
              <a:gd fmla="val 50000" name="adj1"/>
              <a:gd fmla="val 50000" name="adj2"/>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99999"/>
              </a:solidFill>
            </a:endParaRPr>
          </a:p>
        </p:txBody>
      </p:sp>
      <p:sp>
        <p:nvSpPr>
          <p:cNvPr id="340" name="Google Shape;340;p20"/>
          <p:cNvSpPr txBox="1"/>
          <p:nvPr>
            <p:ph type="title"/>
          </p:nvPr>
        </p:nvSpPr>
        <p:spPr>
          <a:xfrm>
            <a:off x="1637450" y="1244775"/>
            <a:ext cx="2489700" cy="1602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4.27</a:t>
            </a:r>
            <a:r>
              <a:rPr lang="en" sz="6000"/>
              <a:t>% </a:t>
            </a:r>
            <a:endParaRPr sz="6000"/>
          </a:p>
        </p:txBody>
      </p:sp>
      <p:sp>
        <p:nvSpPr>
          <p:cNvPr id="341" name="Google Shape;341;p20"/>
          <p:cNvSpPr txBox="1"/>
          <p:nvPr>
            <p:ph idx="1" type="body"/>
          </p:nvPr>
        </p:nvSpPr>
        <p:spPr>
          <a:xfrm>
            <a:off x="1184811" y="2942930"/>
            <a:ext cx="2568900" cy="955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Lift in persistence for students overall. Compared to 1.98% lift for freshmen nationally.</a:t>
            </a:r>
            <a:endParaRPr/>
          </a:p>
        </p:txBody>
      </p:sp>
      <p:sp>
        <p:nvSpPr>
          <p:cNvPr id="342" name="Google Shape;342;p20"/>
          <p:cNvSpPr/>
          <p:nvPr/>
        </p:nvSpPr>
        <p:spPr>
          <a:xfrm>
            <a:off x="1184800" y="1450045"/>
            <a:ext cx="548400" cy="1192200"/>
          </a:xfrm>
          <a:prstGeom prst="upArrow">
            <a:avLst>
              <a:gd fmla="val 50000" name="adj1"/>
              <a:gd fmla="val 50000" name="adj2"/>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highlight>
                <a:schemeClr val="dk1"/>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1C232"/>
        </a:solidFill>
      </p:bgPr>
    </p:bg>
    <p:spTree>
      <p:nvGrpSpPr>
        <p:cNvPr id="346" name="Shape 346"/>
        <p:cNvGrpSpPr/>
        <p:nvPr/>
      </p:nvGrpSpPr>
      <p:grpSpPr>
        <a:xfrm>
          <a:off x="0" y="0"/>
          <a:ext cx="0" cy="0"/>
          <a:chOff x="0" y="0"/>
          <a:chExt cx="0" cy="0"/>
        </a:xfrm>
      </p:grpSpPr>
      <p:sp>
        <p:nvSpPr>
          <p:cNvPr id="347" name="Google Shape;347;p21"/>
          <p:cNvSpPr txBox="1"/>
          <p:nvPr>
            <p:ph type="title"/>
          </p:nvPr>
        </p:nvSpPr>
        <p:spPr>
          <a:xfrm rot="-5400000">
            <a:off x="-138050" y="1684350"/>
            <a:ext cx="3986700" cy="177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1500"/>
              <a:t>TARP</a:t>
            </a:r>
            <a:endParaRPr sz="11500"/>
          </a:p>
        </p:txBody>
      </p:sp>
      <p:pic>
        <p:nvPicPr>
          <p:cNvPr id="348" name="Google Shape;348;p21"/>
          <p:cNvPicPr preferRelativeResize="0"/>
          <p:nvPr/>
        </p:nvPicPr>
        <p:blipFill rotWithShape="1">
          <a:blip r:embed="rId3">
            <a:alphaModFix/>
          </a:blip>
          <a:srcRect b="0" l="0" r="0" t="12457"/>
          <a:stretch/>
        </p:blipFill>
        <p:spPr>
          <a:xfrm>
            <a:off x="2473000" y="116125"/>
            <a:ext cx="4118176" cy="49112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mentum">
  <a:themeElements>
    <a:clrScheme name="Momentum">
      <a:dk1>
        <a:srgbClr val="CCCCCC"/>
      </a:dk1>
      <a:lt1>
        <a:srgbClr val="FFFFFF"/>
      </a:lt1>
      <a:dk2>
        <a:srgbClr val="000000"/>
      </a:dk2>
      <a:lt2>
        <a:srgbClr val="8DD8D3"/>
      </a:lt2>
      <a:accent1>
        <a:srgbClr val="12BFE0"/>
      </a:accent1>
      <a:accent2>
        <a:srgbClr val="CC0000"/>
      </a:accent2>
      <a:accent3>
        <a:srgbClr val="999999"/>
      </a:accent3>
      <a:accent4>
        <a:srgbClr val="14C8D3"/>
      </a:accent4>
      <a:accent5>
        <a:srgbClr val="00FFFF"/>
      </a:accent5>
      <a:accent6>
        <a:srgbClr val="CC0000"/>
      </a:accent6>
      <a:hlink>
        <a:srgbClr val="FFFFFF"/>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